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0.xml" Type="http://schemas.openxmlformats.org/officeDocument/2006/relationships/slide" Id="rId25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1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5" name="Shape 1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9" name="Shape 1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7" name="Shape 1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4" name="Shape 1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1" name="Shape 1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7" name="Shape 1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3" name="Shape 1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0" name="Shape 2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>
            <a:off y="1200150" x="0"/>
            <a:ext cy="2743199" cx="91440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grpSp>
        <p:nvGrpSpPr>
          <p:cNvPr id="9" name="Shape 9"/>
          <p:cNvGrpSpPr/>
          <p:nvPr/>
        </p:nvGrpSpPr>
        <p:grpSpPr>
          <a:xfrm>
            <a:off y="-1078" x="0"/>
            <a:ext cy="5144627" cx="1827407"/>
            <a:chOff y="-1438" x="0"/>
            <a:chExt cy="6859503" cx="798029"/>
          </a:xfrm>
        </p:grpSpPr>
        <p:sp>
          <p:nvSpPr>
            <p:cNvPr id="10" name="Shape 10"/>
            <p:cNvSpPr/>
            <p:nvPr/>
          </p:nvSpPr>
          <p:spPr>
            <a:xfrm>
              <a:off y="-1438" x="0"/>
              <a:ext cy="6858065" cx="798029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1" name="Shape 11"/>
            <p:cNvSpPr/>
            <p:nvPr/>
          </p:nvSpPr>
          <p:spPr>
            <a:xfrm>
              <a:off y="0" x="0"/>
              <a:ext cy="6858065" cx="399014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grpSp>
        <p:nvGrpSpPr>
          <p:cNvPr id="12" name="Shape 12"/>
          <p:cNvGrpSpPr/>
          <p:nvPr/>
        </p:nvGrpSpPr>
        <p:grpSpPr>
          <a:xfrm flipH="1">
            <a:off y="0" x="7316591"/>
            <a:ext cy="5144627" cx="1827407"/>
            <a:chOff y="-1438" x="0"/>
            <a:chExt cy="6859503" cx="798029"/>
          </a:xfrm>
        </p:grpSpPr>
        <p:sp>
          <p:nvSpPr>
            <p:cNvPr id="13" name="Shape 13"/>
            <p:cNvSpPr/>
            <p:nvPr/>
          </p:nvSpPr>
          <p:spPr>
            <a:xfrm>
              <a:off y="-1438" x="0"/>
              <a:ext cy="6858065" cx="798029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4" name="Shape 14"/>
            <p:cNvSpPr/>
            <p:nvPr/>
          </p:nvSpPr>
          <p:spPr>
            <a:xfrm>
              <a:off y="0" x="0"/>
              <a:ext cy="6858065" cx="399014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sp>
        <p:nvSpPr>
          <p:cNvPr id="15" name="Shape 15"/>
          <p:cNvSpPr txBox="1"/>
          <p:nvPr>
            <p:ph type="ctrTitle"/>
          </p:nvPr>
        </p:nvSpPr>
        <p:spPr>
          <a:xfrm>
            <a:off y="1568184" x="685800"/>
            <a:ext cy="12380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 indent="304800">
              <a:buSzPct val="100000"/>
              <a:defRPr sz="4800"/>
            </a:lvl1pPr>
            <a:lvl2pPr algn="ctr" indent="304800">
              <a:buSzPct val="100000"/>
              <a:defRPr sz="4800"/>
            </a:lvl2pPr>
            <a:lvl3pPr algn="ctr" indent="304800">
              <a:buSzPct val="100000"/>
              <a:defRPr sz="4800"/>
            </a:lvl3pPr>
            <a:lvl4pPr algn="ctr" indent="304800">
              <a:buSzPct val="100000"/>
              <a:defRPr sz="4800"/>
            </a:lvl4pPr>
            <a:lvl5pPr algn="ctr" indent="304800">
              <a:buSzPct val="100000"/>
              <a:defRPr sz="4800"/>
            </a:lvl5pPr>
            <a:lvl6pPr algn="ctr" indent="304800">
              <a:buSzPct val="100000"/>
              <a:defRPr sz="4800"/>
            </a:lvl6pPr>
            <a:lvl7pPr algn="ctr" indent="304800">
              <a:buSzPct val="100000"/>
              <a:defRPr sz="4800"/>
            </a:lvl7pPr>
            <a:lvl8pPr algn="ctr" indent="304800">
              <a:buSzPct val="100000"/>
              <a:defRPr sz="4800"/>
            </a:lvl8pPr>
            <a:lvl9pPr algn="ctr" indent="304800"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y="2914650" x="685800"/>
            <a:ext cy="658500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indent="1524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1pPr>
            <a:lvl2pPr algn="ctr" indent="152400" marL="0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2pPr>
            <a:lvl3pPr algn="ctr" indent="152400" marL="0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3pPr>
            <a:lvl4pPr algn="ctr" indent="1524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4pPr>
            <a:lvl5pPr algn="ctr" indent="1524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5pPr>
            <a:lvl6pPr algn="ctr" indent="1524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6pPr>
            <a:lvl7pPr algn="ctr" indent="1524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7pPr>
            <a:lvl8pPr algn="ctr" indent="1524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8pPr>
            <a:lvl9pPr algn="ctr" indent="1524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/>
          <p:nvPr/>
        </p:nvSpPr>
        <p:spPr>
          <a:xfrm>
            <a:off y="-1078" x="0"/>
            <a:ext cy="11441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grpSp>
        <p:nvGrpSpPr>
          <p:cNvPr id="19" name="Shape 19"/>
          <p:cNvGrpSpPr/>
          <p:nvPr/>
        </p:nvGrpSpPr>
        <p:grpSpPr>
          <a:xfrm>
            <a:off y="-1078" x="0"/>
            <a:ext cy="5144627" cx="649180"/>
            <a:chOff y="-1438" x="0"/>
            <a:chExt cy="6859503" cx="649180"/>
          </a:xfrm>
        </p:grpSpPr>
        <p:sp>
          <p:nvSpPr>
            <p:cNvPr id="20" name="Shape 20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21" name="Shape 21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grpSp>
        <p:nvGrpSpPr>
          <p:cNvPr id="22" name="Shape 22"/>
          <p:cNvGrpSpPr/>
          <p:nvPr/>
        </p:nvGrpSpPr>
        <p:grpSpPr>
          <a:xfrm flipH="1">
            <a:off y="0" x="8494493"/>
            <a:ext cy="5144627" cx="649180"/>
            <a:chOff y="-1438" x="0"/>
            <a:chExt cy="6859503" cx="649180"/>
          </a:xfrm>
        </p:grpSpPr>
        <p:sp>
          <p:nvSpPr>
            <p:cNvPr id="23" name="Shape 23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24" name="Shape 24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sp>
        <p:nvSpPr>
          <p:cNvPr id="25" name="Shape 25"/>
          <p:cNvSpPr/>
          <p:nvPr/>
        </p:nvSpPr>
        <p:spPr>
          <a:xfrm>
            <a:off y="4743450" x="0"/>
            <a:ext cy="401099" cx="9144000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6" name="Shape 2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/>
          <p:nvPr/>
        </p:nvSpPr>
        <p:spPr>
          <a:xfrm>
            <a:off y="-1078" x="0"/>
            <a:ext cy="11441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grpSp>
        <p:nvGrpSpPr>
          <p:cNvPr id="30" name="Shape 30"/>
          <p:cNvGrpSpPr/>
          <p:nvPr/>
        </p:nvGrpSpPr>
        <p:grpSpPr>
          <a:xfrm>
            <a:off y="-1078" x="0"/>
            <a:ext cy="5144627" cx="649180"/>
            <a:chOff y="-1438" x="0"/>
            <a:chExt cy="6859503" cx="649180"/>
          </a:xfrm>
        </p:grpSpPr>
        <p:sp>
          <p:nvSpPr>
            <p:cNvPr id="31" name="Shape 31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32" name="Shape 32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grpSp>
        <p:nvGrpSpPr>
          <p:cNvPr id="33" name="Shape 33"/>
          <p:cNvGrpSpPr/>
          <p:nvPr/>
        </p:nvGrpSpPr>
        <p:grpSpPr>
          <a:xfrm flipH="1">
            <a:off y="0" x="8494493"/>
            <a:ext cy="5144627" cx="649180"/>
            <a:chOff y="-1438" x="0"/>
            <a:chExt cy="6859503" cx="649180"/>
          </a:xfrm>
        </p:grpSpPr>
        <p:sp>
          <p:nvSpPr>
            <p:cNvPr id="34" name="Shape 34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35" name="Shape 35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sp>
        <p:nvSpPr>
          <p:cNvPr id="36" name="Shape 36"/>
          <p:cNvSpPr/>
          <p:nvPr/>
        </p:nvSpPr>
        <p:spPr>
          <a:xfrm>
            <a:off y="4743450" x="0"/>
            <a:ext cy="401099" cx="9144000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/>
          <p:nvPr/>
        </p:nvSpPr>
        <p:spPr>
          <a:xfrm>
            <a:off y="-1078" x="0"/>
            <a:ext cy="11441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grpSp>
        <p:nvGrpSpPr>
          <p:cNvPr id="42" name="Shape 42"/>
          <p:cNvGrpSpPr/>
          <p:nvPr/>
        </p:nvGrpSpPr>
        <p:grpSpPr>
          <a:xfrm>
            <a:off y="-1078" x="0"/>
            <a:ext cy="5144627" cx="649180"/>
            <a:chOff y="-1438" x="0"/>
            <a:chExt cy="6859503" cx="649180"/>
          </a:xfrm>
        </p:grpSpPr>
        <p:sp>
          <p:nvSpPr>
            <p:cNvPr id="43" name="Shape 43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44" name="Shape 44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grpSp>
        <p:nvGrpSpPr>
          <p:cNvPr id="45" name="Shape 45"/>
          <p:cNvGrpSpPr/>
          <p:nvPr/>
        </p:nvGrpSpPr>
        <p:grpSpPr>
          <a:xfrm flipH="1">
            <a:off y="0" x="8494493"/>
            <a:ext cy="5144627" cx="649180"/>
            <a:chOff y="-1438" x="0"/>
            <a:chExt cy="6859503" cx="649180"/>
          </a:xfrm>
        </p:grpSpPr>
        <p:sp>
          <p:nvSpPr>
            <p:cNvPr id="46" name="Shape 46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47" name="Shape 47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sp>
        <p:nvSpPr>
          <p:cNvPr id="48" name="Shape 48"/>
          <p:cNvSpPr/>
          <p:nvPr/>
        </p:nvSpPr>
        <p:spPr>
          <a:xfrm>
            <a:off y="4743450" x="0"/>
            <a:ext cy="401099" cx="9144000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49" name="Shape 4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/>
          <p:nvPr/>
        </p:nvSpPr>
        <p:spPr>
          <a:xfrm>
            <a:off y="-1078" x="0"/>
            <a:ext cy="11441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grpSp>
        <p:nvGrpSpPr>
          <p:cNvPr id="52" name="Shape 52"/>
          <p:cNvGrpSpPr/>
          <p:nvPr/>
        </p:nvGrpSpPr>
        <p:grpSpPr>
          <a:xfrm>
            <a:off y="-1078" x="0"/>
            <a:ext cy="5144627" cx="649180"/>
            <a:chOff y="-1438" x="0"/>
            <a:chExt cy="6859503" cx="649180"/>
          </a:xfrm>
        </p:grpSpPr>
        <p:sp>
          <p:nvSpPr>
            <p:cNvPr id="53" name="Shape 53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54" name="Shape 54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grpSp>
        <p:nvGrpSpPr>
          <p:cNvPr id="55" name="Shape 55"/>
          <p:cNvGrpSpPr/>
          <p:nvPr/>
        </p:nvGrpSpPr>
        <p:grpSpPr>
          <a:xfrm flipH="1">
            <a:off y="0" x="8494493"/>
            <a:ext cy="5144627" cx="649180"/>
            <a:chOff y="-1438" x="0"/>
            <a:chExt cy="6859503" cx="649180"/>
          </a:xfrm>
        </p:grpSpPr>
        <p:sp>
          <p:nvSpPr>
            <p:cNvPr id="56" name="Shape 56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57" name="Shape 57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sp>
        <p:nvSpPr>
          <p:cNvPr id="58" name="Shape 58"/>
          <p:cNvSpPr/>
          <p:nvPr/>
        </p:nvSpPr>
        <p:spPr>
          <a:xfrm>
            <a:off y="4743450" x="0"/>
            <a:ext cy="401099" cx="9144000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indent="-171450" marL="285750">
              <a:spcBef>
                <a:spcPts val="0"/>
              </a:spcBef>
              <a:buClr>
                <a:schemeClr val="lt2"/>
              </a:buClr>
              <a:buSzPct val="100000"/>
              <a:buNone/>
              <a:defRPr sz="1800">
                <a:solidFill>
                  <a:schemeClr val="lt2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/>
          <p:nvPr/>
        </p:nvSpPr>
        <p:spPr>
          <a:xfrm>
            <a:off y="-1078" x="0"/>
            <a:ext cy="11441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grpSp>
        <p:nvGrpSpPr>
          <p:cNvPr id="62" name="Shape 62"/>
          <p:cNvGrpSpPr/>
          <p:nvPr/>
        </p:nvGrpSpPr>
        <p:grpSpPr>
          <a:xfrm>
            <a:off y="-1078" x="0"/>
            <a:ext cy="5144627" cx="649180"/>
            <a:chOff y="-1438" x="0"/>
            <a:chExt cy="6859503" cx="649180"/>
          </a:xfrm>
        </p:grpSpPr>
        <p:sp>
          <p:nvSpPr>
            <p:cNvPr id="63" name="Shape 63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64" name="Shape 64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grpSp>
        <p:nvGrpSpPr>
          <p:cNvPr id="65" name="Shape 65"/>
          <p:cNvGrpSpPr/>
          <p:nvPr/>
        </p:nvGrpSpPr>
        <p:grpSpPr>
          <a:xfrm flipH="1">
            <a:off y="0" x="8494493"/>
            <a:ext cy="5144627" cx="649180"/>
            <a:chOff y="-1438" x="0"/>
            <a:chExt cy="6859503" cx="649180"/>
          </a:xfrm>
        </p:grpSpPr>
        <p:sp>
          <p:nvSpPr>
            <p:cNvPr id="66" name="Shape 66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67" name="Shape 67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sp>
        <p:nvSpPr>
          <p:cNvPr id="68" name="Shape 68"/>
          <p:cNvSpPr/>
          <p:nvPr/>
        </p:nvSpPr>
        <p:spPr>
          <a:xfrm>
            <a:off y="4743450" x="0"/>
            <a:ext cy="401099" cx="9144000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t="50%" b="50%" r="50%" l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marL="0"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228600" marL="0"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228600" marL="0"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228600" marL="0"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228600" marL="0"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228600" marL="0"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228600" marL="0"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228600" marL="0"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228600" marL="0"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-152400" marL="342900">
              <a:spcBef>
                <a:spcPts val="600"/>
              </a:spcBef>
              <a:buClr>
                <a:schemeClr val="lt1"/>
              </a:buClr>
              <a:buSzPct val="100000"/>
              <a:buFont typeface="Trebuchet MS"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33350" marL="742950"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76200" marL="1143000"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14300" marL="160020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14300" marL="205740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14300" marL="251460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14300" marL="297180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14300" marL="342900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14300" marL="388620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4"/><Relationship Target="../media/image01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png" Type="http://schemas.openxmlformats.org/officeDocument/2006/relationships/image" Id="rId4"/><Relationship Target="../media/image14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youtube.com/v/uIGegibPV-c" Type="http://schemas.openxmlformats.org/officeDocument/2006/relationships/hyperlink" TargetMode="External" Id="rId4"/><Relationship Target="../media/image13.jpg" Type="http://schemas.openxmlformats.org/officeDocument/2006/relationships/image" Id="rId5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 txBox="1"/>
          <p:nvPr>
            <p:ph type="ctrTitle"/>
          </p:nvPr>
        </p:nvSpPr>
        <p:spPr>
          <a:xfrm>
            <a:off y="1568184" x="685800"/>
            <a:ext cy="12380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The Genius Behind the Theory of Relativity</a:t>
            </a:r>
          </a:p>
        </p:txBody>
      </p:sp>
      <p:sp>
        <p:nvSpPr>
          <p:cNvPr id="71" name="Shape 71"/>
          <p:cNvSpPr txBox="1"/>
          <p:nvPr>
            <p:ph idx="1" type="subTitle"/>
          </p:nvPr>
        </p:nvSpPr>
        <p:spPr>
          <a:xfrm>
            <a:off y="2914650" x="685800"/>
            <a:ext cy="6585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By Christopher M. Genco Jr.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Problem: Maxwell =/= Newton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y="1200150" x="457200"/>
            <a:ext cy="3725699" cx="4101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Maxwell: Unifies Optics + Electromagnetism</a:t>
            </a:r>
          </a:p>
          <a:p>
            <a:pPr>
              <a:buNone/>
            </a:pPr>
            <a:r>
              <a:rPr lang="en"/>
              <a:t>Newton: Reference Matters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200150" x="5387025"/>
            <a:ext cy="3048000" cx="2895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Four Paper Topics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y="1200150" x="457200"/>
            <a:ext cy="3725699" cx="4121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lt1"/>
              </a:buClr>
              <a:buSzPct val="100000"/>
              <a:buFont typeface="Trebuchet MS"/>
              <a:buAutoNum type="arabicPeriod"/>
            </a:pPr>
            <a:r>
              <a:rPr lang="en"/>
              <a:t>Photoelectric Effect</a:t>
            </a:r>
          </a:p>
          <a:p>
            <a:pPr rtl="0" lvl="0" indent="-419100" marL="457200">
              <a:buClr>
                <a:schemeClr val="lt1"/>
              </a:buClr>
              <a:buSzPct val="100000"/>
              <a:buFont typeface="Trebuchet MS"/>
              <a:buAutoNum type="arabicPeriod"/>
            </a:pPr>
            <a:r>
              <a:rPr lang="en"/>
              <a:t>Brownian Motion</a:t>
            </a:r>
          </a:p>
          <a:p>
            <a:pPr rtl="0" lvl="0" indent="-419100" marL="457200">
              <a:buClr>
                <a:schemeClr val="lt1"/>
              </a:buClr>
              <a:buSzPct val="100000"/>
              <a:buFont typeface="Trebuchet MS"/>
              <a:buAutoNum type="arabicPeriod"/>
            </a:pPr>
            <a:r>
              <a:rPr lang="en"/>
              <a:t>Special Relativity</a:t>
            </a:r>
          </a:p>
          <a:p>
            <a:pPr rtl="0" lvl="0" indent="-419100" marL="457200">
              <a:buClr>
                <a:schemeClr val="lt1"/>
              </a:buClr>
              <a:buSzPct val="100000"/>
              <a:buFont typeface="Trebuchet MS"/>
              <a:buAutoNum type="arabicPeriod"/>
            </a:pPr>
            <a:r>
              <a:rPr lang="en"/>
              <a:t>Equivalence of Matter + Energy</a:t>
            </a:r>
          </a:p>
        </p:txBody>
      </p:sp>
      <p:pic>
        <p:nvPicPr>
          <p:cNvPr id="136" name="Shape 13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457725" x="5061225"/>
            <a:ext cy="2652098" cx="3536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Results of these Papers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Television</a:t>
            </a:r>
          </a:p>
          <a:p>
            <a:pPr rtl="0" lvl="0">
              <a:buNone/>
            </a:pPr>
            <a:r>
              <a:rPr lang="en"/>
              <a:t>The Atomic Bomb</a:t>
            </a:r>
          </a:p>
          <a:p>
            <a:pPr rtl="0" lvl="0">
              <a:buNone/>
            </a:pPr>
            <a:r>
              <a:rPr lang="en"/>
              <a:t>Physical Chemistry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200150" x="4697900"/>
            <a:ext cy="1790700" cx="2552700"/>
          </a:xfrm>
          <a:prstGeom prst="rect">
            <a:avLst/>
          </a:prstGeom>
        </p:spPr>
      </p:pic>
      <p:pic>
        <p:nvPicPr>
          <p:cNvPr id="144" name="Shape 14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135150" x="6448419"/>
            <a:ext cy="1790699" cx="223837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Physical Chemistry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y="1200150" x="457200"/>
            <a:ext cy="3725699" cx="41193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Diffusion</a:t>
            </a:r>
          </a:p>
        </p:txBody>
      </p:sp>
      <p:pic>
        <p:nvPicPr>
          <p:cNvPr id="151" name="Shape 15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581475" x="5214900"/>
            <a:ext cy="2505075" cx="2857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Television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Philo Farnsworth</a:t>
            </a:r>
          </a:p>
          <a:p>
            <a:r>
              <a:t/>
            </a:r>
          </a:p>
        </p:txBody>
      </p:sp>
      <p:pic>
        <p:nvPicPr>
          <p:cNvPr id="158" name="Shape 15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200149" x="5720418"/>
            <a:ext cy="3460075" cx="255318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Atomic Bomb: Conception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y="1200150" x="457200"/>
            <a:ext cy="3725699" cx="4128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Avid Pacifist</a:t>
            </a:r>
          </a:p>
          <a:p>
            <a:pPr rtl="0" lvl="0">
              <a:buNone/>
            </a:pPr>
            <a:r>
              <a:rPr lang="en"/>
              <a:t>Nazi Germany, ends Einstein’s pacifism</a:t>
            </a:r>
          </a:p>
          <a:p>
            <a:r>
              <a:t/>
            </a:r>
          </a:p>
        </p:txBody>
      </p:sp>
      <p:pic>
        <p:nvPicPr>
          <p:cNvPr id="165" name="Shape 16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362400" x="4680675"/>
            <a:ext cy="1617249" cx="1961725"/>
          </a:xfrm>
          <a:prstGeom prst="rect">
            <a:avLst/>
          </a:prstGeom>
        </p:spPr>
      </p:pic>
      <p:pic>
        <p:nvPicPr>
          <p:cNvPr id="166" name="Shape 16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107675" x="6526300"/>
            <a:ext cy="1469975" cx="21224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Atomic Bomb: Completion + Effects</a:t>
            </a:r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Reason for Change </a:t>
            </a:r>
          </a:p>
          <a:p>
            <a:pPr>
              <a:buNone/>
            </a:pPr>
            <a:r>
              <a:rPr lang="en"/>
              <a:t>Tragic loss of life</a:t>
            </a:r>
          </a:p>
        </p:txBody>
      </p:sp>
      <p:pic>
        <p:nvPicPr>
          <p:cNvPr id="173" name="Shape 17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595925" x="4663275"/>
            <a:ext cy="2830849" cx="377447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How?</a:t>
            </a:r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y="1200150" x="457200"/>
            <a:ext cy="3725699" cx="4088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Compass and Geometry</a:t>
            </a:r>
          </a:p>
          <a:p>
            <a:pPr>
              <a:buNone/>
            </a:pPr>
            <a:r>
              <a:rPr lang="en"/>
              <a:t>Appreciation of History</a:t>
            </a:r>
          </a:p>
        </p:txBody>
      </p:sp>
      <p:pic>
        <p:nvPicPr>
          <p:cNvPr id="180" name="Shape 18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200150" x="5055025"/>
            <a:ext cy="2859349" cx="26115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Einstein’s Opinion on Theories</a:t>
            </a: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“He believed that general theories could not be arrived at by a direct examination of the empirical facts alone” 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Eureka</a:t>
            </a:r>
          </a:p>
        </p:txBody>
      </p:sp>
      <p:sp>
        <p:nvSpPr>
          <p:cNvPr id="192" name="Shape 192">
            <a:hlinkClick r:id="rId4"/>
          </p:cNvPr>
          <p:cNvSpPr/>
          <p:nvPr/>
        </p:nvSpPr>
        <p:spPr>
          <a:xfrm>
            <a:off y="1294575" x="2286000"/>
            <a:ext cy="3429000" cx="457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What do you know about this guy?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296450" x="2188875"/>
            <a:ext cy="3574675" cx="476624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Math Math Math Math Math…</a:t>
            </a:r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y="1200150" x="457200"/>
            <a:ext cy="3725699" cx="4121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Pythagorian Theorem</a:t>
            </a:r>
          </a:p>
          <a:p>
            <a:pPr rtl="0" lvl="0">
              <a:buNone/>
            </a:pPr>
            <a:r>
              <a:rPr lang="en"/>
              <a:t>Lorentz Transforms</a:t>
            </a:r>
          </a:p>
          <a:p>
            <a:pPr rtl="0" lvl="0">
              <a:buNone/>
            </a:pPr>
            <a:r>
              <a:rPr lang="en"/>
              <a:t>Muons</a:t>
            </a:r>
          </a:p>
          <a:p>
            <a:r>
              <a:t/>
            </a:r>
          </a:p>
        </p:txBody>
      </p:sp>
      <p:pic>
        <p:nvPicPr>
          <p:cNvPr id="199" name="Shape 19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476375" x="5810825"/>
            <a:ext cy="2190750" cx="19907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Born: March 14, 1879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y="1200150" x="457200"/>
            <a:ext cy="3725699" cx="41148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Ulm, Wurttemberg, Germany</a:t>
            </a:r>
          </a:p>
          <a:p>
            <a:pPr rtl="0" lvl="0">
              <a:buNone/>
            </a:pPr>
            <a:r>
              <a:rPr lang="en"/>
              <a:t>Father: Hermann Mother: Pauline</a:t>
            </a:r>
          </a:p>
          <a:p>
            <a:pPr>
              <a:buNone/>
            </a:pPr>
            <a:r>
              <a:rPr lang="en"/>
              <a:t>Sibling: Maja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325425" x="4869748"/>
            <a:ext cy="2695651" cx="3468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Early Life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Luitpold Gymnasium, Munich</a:t>
            </a:r>
          </a:p>
          <a:p>
            <a:pPr rtl="0" lvl="0">
              <a:buNone/>
            </a:pPr>
            <a:r>
              <a:rPr lang="en"/>
              <a:t>Prussian Education System</a:t>
            </a:r>
          </a:p>
          <a:p>
            <a:pPr rtl="0" lvl="0">
              <a:buNone/>
            </a:pPr>
            <a:r>
              <a:rPr lang="en"/>
              <a:t>Max Talmud - 1889</a:t>
            </a:r>
          </a:p>
          <a:p>
            <a:r>
              <a:t/>
            </a:r>
          </a:p>
          <a:p>
            <a:r>
              <a:t/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064375" x="5293600"/>
            <a:ext cy="2302524" cx="3393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Transition Period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Father’s Company Fails </a:t>
            </a:r>
          </a:p>
          <a:p>
            <a:pPr rtl="0" lvl="0">
              <a:buNone/>
            </a:pPr>
            <a:r>
              <a:rPr lang="en"/>
              <a:t>Drops out of Luitpold</a:t>
            </a:r>
          </a:p>
          <a:p>
            <a:pPr rtl="0" lvl="0">
              <a:buNone/>
            </a:pPr>
            <a:r>
              <a:rPr lang="en"/>
              <a:t>Moves to Milan</a:t>
            </a:r>
          </a:p>
          <a:p>
            <a:pPr>
              <a:buNone/>
            </a:pPr>
            <a:r>
              <a:rPr lang="en"/>
              <a:t>No Degree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Teen and College Years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Needs Schooling</a:t>
            </a:r>
          </a:p>
          <a:p>
            <a:pPr rtl="0" lvl="0">
              <a:buNone/>
            </a:pPr>
            <a:r>
              <a:rPr lang="en"/>
              <a:t>Entrance exam botched except for math and physics. </a:t>
            </a:r>
          </a:p>
          <a:p>
            <a:pPr rtl="0" lvl="0">
              <a:buNone/>
            </a:pPr>
            <a:r>
              <a:rPr lang="en"/>
              <a:t>Swiss Federal Polytechnic School accepts him Contingent on completion of formal high school.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Life is Good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Thrived in Switzerland</a:t>
            </a:r>
          </a:p>
          <a:p>
            <a:pPr rtl="0" lvl="0">
              <a:buNone/>
            </a:pPr>
            <a:r>
              <a:rPr lang="en"/>
              <a:t>Renounced his German Citizenship</a:t>
            </a:r>
          </a:p>
          <a:p>
            <a:pPr rtl="0" lvl="0">
              <a:buNone/>
            </a:pPr>
            <a:r>
              <a:rPr lang="en"/>
              <a:t>Friends: Marcel Grossmann, Michele Besso</a:t>
            </a:r>
          </a:p>
          <a:p>
            <a:pPr>
              <a:buNone/>
            </a:pPr>
            <a:r>
              <a:rPr lang="en"/>
              <a:t>Academic Rebel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Turn for the worse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Becomes Notorious in Academia</a:t>
            </a:r>
          </a:p>
          <a:p>
            <a:pPr rtl="0" lvl="0">
              <a:buNone/>
            </a:pPr>
            <a:r>
              <a:rPr lang="en"/>
              <a:t>In love with Maleva Maric</a:t>
            </a:r>
          </a:p>
          <a:p>
            <a:pPr rtl="0" lvl="0">
              <a:buNone/>
            </a:pPr>
            <a:r>
              <a:rPr lang="en"/>
              <a:t>Has illegitimate daughter in 1902</a:t>
            </a:r>
          </a:p>
          <a:p>
            <a:pPr rtl="0" lvl="0">
              <a:buNone/>
            </a:pPr>
            <a:r>
              <a:rPr lang="en"/>
              <a:t>Father Loses Job Again</a:t>
            </a:r>
          </a:p>
          <a:p>
            <a:pPr rtl="0" lvl="0">
              <a:buNone/>
            </a:pPr>
            <a:r>
              <a:rPr lang="en"/>
              <a:t>Grossmann to the Rescue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1905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y="1200150" x="457200"/>
            <a:ext cy="3725699" cx="4121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Patent clerk</a:t>
            </a:r>
          </a:p>
          <a:p>
            <a:pPr rtl="0" lvl="0">
              <a:buNone/>
            </a:pPr>
            <a:r>
              <a:rPr lang="en"/>
              <a:t>Reviewed electromagnetic devices</a:t>
            </a:r>
          </a:p>
          <a:p>
            <a:pPr rtl="0" lvl="0">
              <a:buNone/>
            </a:pPr>
            <a:r>
              <a:rPr lang="en"/>
              <a:t>Maxwell theories violate Newton’s Laws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713900" x="4680900"/>
            <a:ext cy="2480949" cx="433474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xmlns:r="http://schemas.openxmlformats.org/officeDocument/2006/relationships" name="spotlight">
  <a:themeElements>
    <a:clrScheme name="Custom 439">
      <a:dk1>
        <a:srgbClr val="000000"/>
      </a:dk1>
      <a:lt1>
        <a:srgbClr val="FFFFFF"/>
      </a:lt1>
      <a:dk2>
        <a:srgbClr val="5C6E95"/>
      </a:dk2>
      <a:lt2>
        <a:srgbClr val="ACB4C2"/>
      </a:lt2>
      <a:accent1>
        <a:srgbClr val="667E50"/>
      </a:accent1>
      <a:accent2>
        <a:srgbClr val="CFBF73"/>
      </a:accent2>
      <a:accent3>
        <a:srgbClr val="8C7C82"/>
      </a:accent3>
      <a:accent4>
        <a:srgbClr val="9ABF87"/>
      </a:accent4>
      <a:accent5>
        <a:srgbClr val="CF9462"/>
      </a:accent5>
      <a:accent6>
        <a:srgbClr val="A25642"/>
      </a:accent6>
      <a:hlink>
        <a:srgbClr val="5173A5"/>
      </a:hlink>
      <a:folHlink>
        <a:srgbClr val="68728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